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64" r:id="rId2"/>
    <p:sldId id="568" r:id="rId3"/>
    <p:sldId id="569" r:id="rId4"/>
    <p:sldId id="613" r:id="rId5"/>
    <p:sldId id="573" r:id="rId6"/>
    <p:sldId id="576" r:id="rId7"/>
    <p:sldId id="577" r:id="rId8"/>
    <p:sldId id="578" r:id="rId9"/>
    <p:sldId id="614" r:id="rId10"/>
    <p:sldId id="581" r:id="rId11"/>
    <p:sldId id="582" r:id="rId12"/>
    <p:sldId id="583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04" r:id="rId23"/>
    <p:sldId id="605" r:id="rId24"/>
    <p:sldId id="607" r:id="rId25"/>
    <p:sldId id="606" r:id="rId26"/>
    <p:sldId id="608" r:id="rId27"/>
    <p:sldId id="609" r:id="rId28"/>
    <p:sldId id="610" r:id="rId29"/>
    <p:sldId id="611" r:id="rId30"/>
    <p:sldId id="612" r:id="rId31"/>
    <p:sldId id="624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0000"/>
    <a:srgbClr val="FF99CC"/>
    <a:srgbClr val="00FF00"/>
    <a:srgbClr val="FFFF00"/>
    <a:srgbClr val="66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3182" autoAdjust="0"/>
  </p:normalViewPr>
  <p:slideViewPr>
    <p:cSldViewPr>
      <p:cViewPr>
        <p:scale>
          <a:sx n="66" d="100"/>
          <a:sy n="66" d="100"/>
        </p:scale>
        <p:origin x="-153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90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0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E52FB4-4E41-4918-BB96-BFF7B81569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695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433B9-7DDE-45D7-8DC7-2461EE009E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16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01C8-B6FA-41C6-91A0-DEE9D985BD3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87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EEC87-E66E-4D75-8039-AD34073D40A5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89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DA89F-2361-46C5-AA67-1421047BD87E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5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7C8CB-BBEA-4008-95E3-5E93AA8FA07D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24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C641E-6E99-475F-8E50-BE50C9389A90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72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7096C-757C-4860-AC6C-1B7A321EBC70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30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C539C-A641-4709-93BF-B3813D152628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574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F2BDC-C95F-4C0B-9B84-CE79B1CB19B5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56D32-BF33-4E57-9945-D07088FE2FC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81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4E400-8523-4860-9D94-70F3FA36E96E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15BC4-9DF3-4063-A9E9-7D374F26507A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85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C79DD-B9A7-4793-ACF4-178433615E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1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1B417-B0DD-428B-8E9C-8A0A68A71C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03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BFA62-CA2C-4251-8551-E1297E0E3A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619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BBF2C-41DD-4162-AA76-0EE58C46F0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05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804F-9FFA-4A8B-A7F6-2A6124422E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5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E3AD2-EB0D-4D68-BD5D-EB548B5F24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77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2AEC-05C3-4F8D-BD53-A40D1B3D62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8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CA23-40B2-4E24-93D8-00304E6282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46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8915-09A0-4B2C-9E11-591E0977C4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19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F50B8-4235-4879-BDE4-4B582E9DA5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40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1392-F0A5-413D-950B-E715ED3437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1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B32E9F5-3B9D-4FD9-9E98-7C20A6FE26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dirty="0" smtClean="0">
                <a:solidFill>
                  <a:schemeClr val="bg1"/>
                </a:solidFill>
                <a:ea typeface="微軟正黑體" pitchFamily="34" charset="-120"/>
              </a:rPr>
              <a:t>二○一五年</a:t>
            </a:r>
            <a:r>
              <a:rPr lang="zh-TW" altLang="en-US" sz="4000" dirty="0">
                <a:solidFill>
                  <a:schemeClr val="bg1"/>
                </a:solidFill>
                <a:ea typeface="微軟正黑體" pitchFamily="34" charset="-120"/>
              </a:rPr>
              <a:t>國際華語特會</a:t>
            </a:r>
            <a:endParaRPr lang="zh-TW" altLang="en-US" sz="9600" dirty="0">
              <a:solidFill>
                <a:srgbClr val="FFFF00"/>
              </a:solidFill>
              <a:ea typeface="微軟正黑體" pitchFamily="34" charset="-120"/>
            </a:endParaRPr>
          </a:p>
        </p:txBody>
      </p:sp>
      <p:sp>
        <p:nvSpPr>
          <p:cNvPr id="515078" name="WordArt 6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7010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/>
                <a:ea typeface="微軟正黑體"/>
              </a:rPr>
              <a:t>接待豫備須知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32" name="Picture 8" descr="DSC0033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9288"/>
            <a:ext cx="5848350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27" name="Text Box 3"/>
          <p:cNvSpPr txBox="1">
            <a:spLocks noChangeArrowheads="1"/>
          </p:cNvSpPr>
          <p:nvPr/>
        </p:nvSpPr>
        <p:spPr bwMode="auto">
          <a:xfrm>
            <a:off x="1038225" y="14478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臥室舒適</a:t>
            </a: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DSC00343-1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3100"/>
            <a:ext cx="5816600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浴巾毛巾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 descr="DSC00344-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43100"/>
            <a:ext cx="5867400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盥洗用品</a:t>
            </a:r>
          </a:p>
        </p:txBody>
      </p:sp>
      <p:sp>
        <p:nvSpPr>
          <p:cNvPr id="540680" name="Text Box 8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7" name="Picture 5" descr="DSC00346-1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62150"/>
            <a:ext cx="584676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乾燥清潔</a:t>
            </a: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1" name="Picture 5" descr="DSC0034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43100"/>
            <a:ext cx="5846763" cy="438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990600" y="14478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注意通風</a:t>
            </a:r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2296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一     臥房內可準備冷 、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熱開水及茶杯，若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有水果、點心更好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。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二     浴室可準備備用牙刷、牙膏、毛巾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、刮鬍刀、梳子、浴帽、浴巾等，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以備不時之需。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(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特別需注意浴室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防滑 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)</a:t>
            </a:r>
          </a:p>
        </p:txBody>
      </p:sp>
      <p:grpSp>
        <p:nvGrpSpPr>
          <p:cNvPr id="578564" name="Group 4"/>
          <p:cNvGrpSpPr>
            <a:grpSpLocks/>
          </p:cNvGrpSpPr>
          <p:nvPr/>
        </p:nvGrpSpPr>
        <p:grpSpPr bwMode="auto">
          <a:xfrm>
            <a:off x="5638800" y="1600200"/>
            <a:ext cx="2971800" cy="2209800"/>
            <a:chOff x="3168" y="1680"/>
            <a:chExt cx="2496" cy="1872"/>
          </a:xfrm>
        </p:grpSpPr>
        <p:pic>
          <p:nvPicPr>
            <p:cNvPr id="578565" name="Picture 5" descr="DSC003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80"/>
              <a:ext cx="249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566" name="Picture 6" descr="果凍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880"/>
              <a:ext cx="57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567" name="Picture 7" descr="冰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448"/>
              <a:ext cx="547" cy="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568" name="Picture 8" descr="蛋糕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461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參    柔細周全的豫備：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三     主動關心並協助客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人洗衣的需要，在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時間許可內幫助清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洗或整理衣物。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四     為遵守時間，務請專心傾聽聚會中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的報告，勿因個人習慣或疏忽而延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誤規定的集合（或出發）時間。</a:t>
            </a:r>
          </a:p>
        </p:txBody>
      </p:sp>
      <p:pic>
        <p:nvPicPr>
          <p:cNvPr id="580617" name="Picture 9" descr="熨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參    柔細周全的豫備：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/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五     飯食以清淡、營養為主，不宜奢華</a:t>
            </a:r>
          </a:p>
          <a:p>
            <a:pPr eaLnBrk="0"/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浪費。水果及冷、熱飲可多方豫備</a:t>
            </a:r>
          </a:p>
          <a:p>
            <a:pPr eaLnBrk="0"/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。各國口味差異大，一般而言出</a:t>
            </a:r>
          </a:p>
          <a:p>
            <a:pPr eaLnBrk="0"/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門在外以少油、少辣為原則。</a:t>
            </a:r>
          </a:p>
          <a:p>
            <a:pPr eaLnBrk="0"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六     可豫備一本留言簿，留下對方的姓</a:t>
            </a:r>
          </a:p>
          <a:p>
            <a:pPr eaLnBrk="0"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名、地址、電話，並把自己的通訊</a:t>
            </a:r>
          </a:p>
          <a:p>
            <a:pPr eaLnBrk="0"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資料（名片）豫備好，留給對方，</a:t>
            </a:r>
          </a:p>
          <a:p>
            <a:pPr eaLnBrk="0"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以供日後交通聯絡。</a:t>
            </a:r>
          </a:p>
        </p:txBody>
      </p:sp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參    柔細周全的豫備：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一     客人到達後，全家應一同歡迎，彼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此介紹、認識，並儘速向客人介紹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居家環境及設施，如：臥室、浴室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、廚房、洗衣房、急救箱等位置，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並注意晚上請留盥洗室及走道的小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燈。</a:t>
            </a: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肆    親密屬靈的交通：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二     要主動告知客人起床、晨興、早餐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及出發等時間。每日早起、睡前及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用餐時，應彼此交通，一同禱告。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三     接待聖徒的目的乃為進入基督身體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的交通，除簡單關心對方家庭生活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外，</a:t>
            </a:r>
            <a:r>
              <a:rPr lang="zh-TW" altLang="en-US" sz="3600">
                <a:solidFill>
                  <a:srgbClr val="FFFF00"/>
                </a:solidFill>
                <a:latin typeface="新細明體" pitchFamily="18" charset="-120"/>
              </a:rPr>
              <a:t>應著重於聚會信息內容及召會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rgbClr val="FFFF00"/>
                </a:solidFill>
                <a:latin typeface="新細明體" pitchFamily="18" charset="-120"/>
              </a:rPr>
              <a:t>         生活的交通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（應運用區或排的力量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一同豫備接待）。</a:t>
            </a:r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肆    親密屬靈的交通：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-1524000" y="1219200"/>
            <a:ext cx="670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4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1371600" y="1684338"/>
            <a:ext cx="6324600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   接待應有的認識</a:t>
            </a:r>
          </a:p>
          <a:p>
            <a:pPr algn="ctr">
              <a:spcBef>
                <a:spcPct val="20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貳   擺設與整潔原則</a:t>
            </a:r>
          </a:p>
          <a:p>
            <a:pPr algn="ctr">
              <a:spcBef>
                <a:spcPct val="20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   柔細周全的豫備</a:t>
            </a:r>
          </a:p>
          <a:p>
            <a:pPr algn="ctr">
              <a:spcBef>
                <a:spcPct val="20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   親密屬靈的交通</a:t>
            </a:r>
          </a:p>
          <a:p>
            <a:pPr algn="ctr">
              <a:spcBef>
                <a:spcPct val="20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伍   突發狀況的應付</a:t>
            </a:r>
          </a:p>
        </p:txBody>
      </p:sp>
      <p:sp>
        <p:nvSpPr>
          <p:cNvPr id="522255" name="Rectangle 15"/>
          <p:cNvSpPr>
            <a:spLocks noChangeArrowheads="1"/>
          </p:cNvSpPr>
          <p:nvPr/>
        </p:nvSpPr>
        <p:spPr bwMode="auto">
          <a:xfrm>
            <a:off x="1600200" y="593725"/>
            <a:ext cx="5827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a typeface="微軟正黑體" pitchFamily="34" charset="-120"/>
              </a:rPr>
              <a:t>二○一五年</a:t>
            </a:r>
            <a:r>
              <a:rPr lang="zh-TW" altLang="en-US" sz="4000" dirty="0">
                <a:solidFill>
                  <a:schemeClr val="bg1"/>
                </a:solidFill>
                <a:ea typeface="微軟正黑體" pitchFamily="34" charset="-120"/>
              </a:rPr>
              <a:t>國際華語特會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四     避免閒談個人背景、政治觀點、生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意往來、收入高低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…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等世俗之言語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，並關閉電視、收拾報紙。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五     關心客人各方面起居的需要。例如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：室溫冷暖、被褥厚薄、空調強弱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、飯食習慣或個人之特殊需求。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六     留意國外聖徒生活上其它不同的需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要，在可能的範圍內應多予以配合</a:t>
            </a:r>
          </a:p>
          <a:p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。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肆    親密屬靈的交通：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22960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一     應給與客人必要資訊：如走失、脫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隊之緊急聯絡人，聯絡電話，並如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何用公用電話等。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二     客人如有緊急就醫之需求，應即刻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與當地召會之負責弟兄聯繫。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三     來自大陸地區之非自由行的聖徒，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切勿脫隊或自行尋找親友而離去，</a:t>
            </a:r>
          </a:p>
          <a:p>
            <a:pPr>
              <a:spcBef>
                <a:spcPct val="20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僅能相約親友於會所見面。</a:t>
            </a:r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伍    突發狀況的應付：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 standalone="yes"?>
<p:sld xmlns:a="http://schemas.openxmlformats.org/drawingml/2006/main" xmlns:r="http://schemas.openxmlformats.org/officeDocument/2006/relationships" xmlns:p="http://schemas.openxmlformats.org/presentationml/2006/main" showMasterPhAnim="0"><p:cSld><p:spTree><p:nvGrpSpPr><p:cNvPr id="1" name=""/><p:cNvGrpSpPr/><p:nvPr/></p:nvGrpSpPr><p:grpSpPr><a:xfrm><a:off x="0" y="0"/><a:ext cx="0" cy="0"/><a:chOff x="0" y="0"/><a:chExt cx="0" cy="0"/></a:xfrm></p:grpSpPr><p:sp><p:nvSpPr><p:cNvPr id="562178" name="Rectangle 2"/><p:cNvSpPr><a:spLocks noGrp="1" noChangeArrowheads="1"/></p:cNvSpPr><p:nvPr><p:ph type="title"/></p:nvPr></p:nvSpPr><p:spPr><a:xfrm><a:off x="685800" y="0"/><a:ext cx="7772400" cy="1143000"/></a:xfrm></p:spPr><p:txBody><a:bodyPr/><a:lstStyle/><a:p><a:r><a:rPr lang="zh-TW" altLang="en-US"><a:solidFill><a:srgbClr val="FFFF00"/></a:solidFill><a:latin typeface="з" charset="0"/><a:ea typeface="微軟正黑體" pitchFamily="34" charset="-120"/></a:rPr><a:t>海外聖徒參考食譜</a:t></a:r></a:p></p:txBody></p:sp><p:graphicFrame><p:nvGraphicFramePr><p:cNvPr id="562244" name="Group 68"/><p:cNvGraphicFramePr><a:graphicFrameLocks noGrp="1"/></p:cNvGraphicFramePr><p:nvPr/></p:nvGraphicFramePr><p:xfrm><a:off x="457200" y="1066800"/><a:ext cx="8362950" cy="5425440"/></p:xfrm><a:graphic><a:graphicData uri="http://schemas.openxmlformats.org/drawingml/2006/table"><a:tbl><a:tblPr/><a:tblGrid><a:gridCol w="1809750"/><a:gridCol w="6553200"/></a:tblGrid><a:tr h="473075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rgbClr val="FFFF00"/></a:solidFill><a:effectLst/><a:latin typeface="標楷體" pitchFamily="65" charset="-120"/><a:ea typeface="標楷體" pitchFamily="65" charset="-120"/></a:rPr><a:t>國家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rgbClr val="FFFF00"/></a:solidFill><a:effectLst/><a:latin typeface="標楷體" pitchFamily="65" charset="-120"/><a:ea typeface="標楷體" pitchFamily="65" charset="-120"/></a:rPr><a:t>美國、加拿大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a:tr h="852488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早餐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煎餅、鬆餅、土司麵包、奶油、  培根、火腿、煎蛋、玉米片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a:tr h="633413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午</a:t></a:r><a:r><a:rPr kumimoji="1" lang="en-US" altLang="zh-TW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/</a:t></a: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晚餐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三明治（中餐）、生菜沙拉、    義大利麵、中國菜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a:tr h="527050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點心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蛋糕、水果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a:tr h="561975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飲料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牛奶、果汁、咖啡、冰水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a:tr h="1066800"><a:tc><a:txBody><a:bodyPr/><a:lstStyle><a:lvl1pPr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><a:spcBef><a:spcPct val="20000"/></a:spcBef><a:defRPr kumimoji="1"><a:solidFill><a:schemeClr val="tx1"/></a:solidFill><a:latin typeface="Arial" pitchFamily="34" charset="0"/><a:ea typeface="新細明體" pitchFamily="18" charset="-120"/></a:defRPr></a:lvl4pPr><a:lvl5pPr><a:spcBef><a:spcPct val="20000"/></a:spcBef><a:defRPr kumimoji="1"><a:solidFill><a:schemeClr val="tx1"/></a:solidFill><a:latin typeface="Arial" pitchFamily="34" charset="0"/><a:ea typeface="新細明體" pitchFamily="18" charset="-120"/></a:defRPr></a:lvl5pPr><a:lvl6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0" marR="0" lvl="0" indent="0" algn="ctr" defTabSz="914400" rtl="0" eaLnBrk="1" fontAlgn="base" latinLnBrk="0" hangingPunct="1"><a:lnSpc><a:spcPct val="100000"/></a:lnSpc><a:spcBef><a:spcPct val="2000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備註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a:tc><a:txBody><a:bodyPr/><a:lstStyle><a:lvl1pPr marL="533400" indent="-533400"><a:spcBef><a:spcPct val="20000"/></a:spcBef><a:defRPr kumimoji="1" sz="2800"><a:solidFill><a:schemeClr val="tx1"/></a:solidFill><a:latin typeface="Arial" pitchFamily="34" charset="0"/><a:ea typeface="新細明體" pitchFamily="18" charset="-120"/></a:defRPr></a:lvl1pPr><a:lvl2pPr marL="914400" indent="-457200"><a:spcBef><a:spcPct val="20000"/></a:spcBef><a:defRPr kumimoji="1" sz="2400"><a:solidFill><a:schemeClr val="tx1"/></a:solidFill><a:latin typeface="Arial" pitchFamily="34" charset="0"/><a:ea typeface="新細明體" pitchFamily="18" charset="-120"/></a:defRPr></a:lvl2pPr><a:lvl3pPr marL="1295400" indent="-381000"><a:spcBef><a:spcPct val="20000"/></a:spcBef><a:defRPr kumimoji="1" sz="2000"><a:solidFill><a:schemeClr val="tx1"/></a:solidFill><a:latin typeface="Arial" pitchFamily="34" charset="0"/><a:ea typeface="新細明體" pitchFamily="18" charset="-120"/></a:defRPr></a:lvl3pPr><a:lvl4pPr marL="1714500" indent="-342900"><a:spcBef><a:spcPct val="20000"/></a:spcBef><a:defRPr kumimoji="1"><a:solidFill><a:schemeClr val="tx1"/></a:solidFill><a:latin typeface="Arial" pitchFamily="34" charset="0"/><a:ea typeface="新細明體" pitchFamily="18" charset="-120"/></a:defRPr></a:lvl4pPr><a:lvl5pPr marL="2171700" indent="-342900"><a:spcBef><a:spcPct val="20000"/></a:spcBef><a:defRPr kumimoji="1"><a:solidFill><a:schemeClr val="tx1"/></a:solidFill><a:latin typeface="Arial" pitchFamily="34" charset="0"/><a:ea typeface="新細明體" pitchFamily="18" charset="-120"/></a:defRPr></a:lvl5pPr><a:lvl6pPr marL="2628900" indent="-342900"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6pPr><a:lvl7pPr marL="3086100" indent="-342900"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7pPr><a:lvl8pPr marL="3543300" indent="-342900"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8pPr><a:lvl9pPr marL="4000500" indent="-342900" fontAlgn="base"><a:spcBef><a:spcPct val="20000"/></a:spcBef><a:spcAft><a:spcPct val="0"/></a:spcAft><a:defRPr kumimoji="1"><a:solidFill><a:schemeClr val="tx1"/></a:solidFill><a:latin typeface="Arial" pitchFamily="34" charset="0"/><a:ea typeface="新細明體" pitchFamily="18" charset="-120"/></a:defRPr></a:lvl9pPr></a:lstStyle><a:p><a:pPr marL="533400" marR="0" lvl="0" indent="-533400" algn="l" defTabSz="914400" rtl="0" eaLnBrk="1" fontAlgn="base" latinLnBrk="0" hangingPunct="1"><a:lnSpc><a:spcPct val="100000"/></a:lnSpc><a:spcBef><a:spcPct val="0"/></a:spcBef><a:spcAft><a:spcPct val="0"/></a:spcAft><a:buClrTx/><a:buSzTx/><a:buFontTx/><a:buNone/><a:tabLst/></a:pPr><a:r><a:rPr kumimoji="1" lang="en-US" altLang="zh-TW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 1</a:t></a: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、中國菜以酸甜口味較受歡迎。</a:t></a:r></a:p><a:p><a:pPr marL="533400" marR="0" lvl="0" indent="-533400" algn="l" defTabSz="914400" rtl="0" eaLnBrk="1" fontAlgn="base" latinLnBrk="0" hangingPunct="1"><a:lnSpc><a:spcPct val="100000"/></a:lnSpc><a:spcBef><a:spcPct val="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 </a:t></a:r><a:r><a:rPr kumimoji="1" lang="en-US" altLang="zh-TW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2</a:t></a: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、內臟或全魚、全雞（有頭、爪</a:t></a:r></a:p><a:p><a:pPr marL="533400" marR="0" lvl="0" indent="-533400" algn="l" defTabSz="914400" rtl="0" eaLnBrk="1" fontAlgn="base" latinLnBrk="0" hangingPunct="1"><a:lnSpc><a:spcPct val="100000"/></a:lnSpc><a:spcBef><a:spcPct val="0"/></a:spcBef><a:spcAft><a:spcPct val="0"/></a:spcAft><a:buClrTx/><a:buSzTx/><a:buFontTx/><a:buNone/><a:tabLst/></a:pPr><a:r><a:rPr kumimoji="1" lang="zh-TW" altLang="en-US" sz="3200" b="0" i="0" u="none" strike="noStrike" cap="none" normalizeH="0" baseline="0" smtClean="0"><a:ln><a:noFill/></a:ln><a:solidFill><a:schemeClr val="bg1"/></a:solidFill><a:effectLst/><a:latin typeface="標楷體" pitchFamily="65" charset="-120"/><a:ea typeface="標楷體" pitchFamily="65" charset="-120"/></a:rPr><a:t>    、刺等）不宜。 </a:t></a:r></a:p></a:txBody><a:tcPr anchor="ctr" horzOverflow="overflow"><a:lnL w="12700" cap="flat" cmpd="sng" algn="ctr"><a:solidFill><a:schemeClr val="bg1"/></a:solidFill><a:prstDash val="solid"/><a:round/><a:headEnd type="none" w="med" len="med"/><a:tailEnd type="none" w="med" len="med"/></a:lnL><a:lnR w="12700" cap="flat" cmpd="sng" algn="ctr"><a:solidFill><a:schemeClr val="bg1"/></a:solidFill><a:prstDash val="solid"/><a:round/><a:headEnd type="none" w="med" len="med"/><a:tailEnd type="none" w="med" len="med"/></a:lnR><a:lnT w="12700" cap="flat" cmpd="sng" algn="ctr"><a:solidFill><a:schemeClr val="bg1"/></a:solidFill><a:prstDash val="solid"/><a:round/><a:headEnd type="none" w="med" len="med"/><a:tailEnd type="none" w="med" len="med"/></a:lnT><a:lnB w="12700" cap="flat" cmpd="sng" algn="ctr"><a:solidFill><a:schemeClr val="bg1"/></a:solidFill><a:prstDash val="solid"/><a:round/><a:headEnd type="none" w="med" len="med"/><a:tailEnd type="none" w="med" len="med"/></a:lnB><a:lnTlToBr><a:noFill/></a:lnTlToBr><a:lnBlToTr><a:noFill/></a:lnBlToTr><a:noFill/></a:tcPr></a:tc></a:tr></a:tbl></a:graphicData></a:graphic></p:graphicFrame></p:spTree></p:cSld><p:clrMapOvr><a:masterClrMapping/></p:clrMapOvr><p:timing><p:tnLst><p:par><p:cTn id="1" dur="indefinite" restart="never" nodeType="tmRoot"/></p:par></p:tnLst></p:timing>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54" name="Group 54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759734700"/>
              </p:ext>
            </p:extLst>
          </p:nvPr>
        </p:nvGraphicFramePr>
        <p:xfrm>
          <a:off x="457200" y="1073150"/>
          <a:ext cx="8305800" cy="5592682"/>
        </p:xfrm>
        <a:graphic>
          <a:graphicData uri="http://schemas.openxmlformats.org/drawingml/2006/table">
            <a:tbl>
              <a:tblPr/>
              <a:tblGrid>
                <a:gridCol w="1785938"/>
                <a:gridCol w="6519862"/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歐洲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早餐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黑麵包、全麥麵包、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乳酪、火腿、煎蛋、水煮蛋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晚餐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生菜沙拉，各種飯、麵，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烤、煮馬鈴薯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蛋糕、甜點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飲料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紅茶配白糖、果汁、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牛奶、咖啡、冰水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        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1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、每餐必備麵包（全麥麵包）、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奶油、果醬、紅茶、糖。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、不包菜之手工牛肉水餃。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252" name="Rectangle 5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30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63613"/>
              </p:ext>
            </p:extLst>
          </p:nvPr>
        </p:nvGraphicFramePr>
        <p:xfrm>
          <a:off x="533400" y="914400"/>
          <a:ext cx="8229600" cy="5650992"/>
        </p:xfrm>
        <a:graphic>
          <a:graphicData uri="http://schemas.openxmlformats.org/drawingml/2006/table">
            <a:tbl>
              <a:tblPr/>
              <a:tblGrid>
                <a:gridCol w="1874838"/>
                <a:gridCol w="6354762"/>
              </a:tblGrid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早餐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韓國泡菜、肉鬆、煎魚、味增湯、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燒餅、油條、炒（火腿）蛋、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小籠包、西式餐點、炒小魚乾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晚餐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傳統中國菜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香蕉、哈密瓜、鳳梨酥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豆漿、牛奶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、煎魚請用魚塊，非用整條。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、每餐必備乾飯、（韓式）泡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菜，不需太辣。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、絕對不要放香菜、八角、九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層塔。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5304" name="Rectangle 5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273" name="Group 49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261721942"/>
              </p:ext>
            </p:extLst>
          </p:nvPr>
        </p:nvGraphicFramePr>
        <p:xfrm>
          <a:off x="533400" y="1295400"/>
          <a:ext cx="8229600" cy="4648201"/>
        </p:xfrm>
        <a:graphic>
          <a:graphicData uri="http://schemas.openxmlformats.org/drawingml/2006/table">
            <a:tbl>
              <a:tblPr/>
              <a:tblGrid>
                <a:gridCol w="1676400"/>
                <a:gridCol w="6553200"/>
              </a:tblGrid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稀飯、包子、三明治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傳統中國菜、西餐不排斥，愛辣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蛋糕、甜點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咖啡、紅茶、果汁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不敢吃臭豆腐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4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319" name="Group 47"/>
          <p:cNvGraphicFramePr>
            <a:graphicFrameLocks noGrp="1"/>
          </p:cNvGraphicFramePr>
          <p:nvPr/>
        </p:nvGraphicFramePr>
        <p:xfrm>
          <a:off x="566738" y="1295400"/>
          <a:ext cx="8196262" cy="4953001"/>
        </p:xfrm>
        <a:graphic>
          <a:graphicData uri="http://schemas.openxmlformats.org/drawingml/2006/table">
            <a:tbl>
              <a:tblPr/>
              <a:tblGrid>
                <a:gridCol w="1863725"/>
                <a:gridCol w="6332537"/>
              </a:tblGrid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日本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飯糰（中、西式早餐皆可）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傳統中國菜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麻糬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飲料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中國茶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食物口味宜清淡不油膩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6320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347" name="Group 51"/>
          <p:cNvGraphicFramePr>
            <a:graphicFrameLocks noGrp="1"/>
          </p:cNvGraphicFramePr>
          <p:nvPr/>
        </p:nvGraphicFramePr>
        <p:xfrm>
          <a:off x="533400" y="1104900"/>
          <a:ext cx="8229600" cy="5452174"/>
        </p:xfrm>
        <a:graphic>
          <a:graphicData uri="http://schemas.openxmlformats.org/drawingml/2006/table">
            <a:tbl>
              <a:tblPr/>
              <a:tblGrid>
                <a:gridCol w="1552575"/>
                <a:gridCol w="6677025"/>
              </a:tblGrid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菲律賓（菲語聖徒）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漢堡、三明治（西式餐點）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傳統中國菜（臺、粵、江浙菜）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青年人喜西式速食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水果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飲料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豆漿、美祿、阿華田、咖啡、果汁、牛奶、每餐務必準備冰水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青年人喜至漢堡、炸雞等速食店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7321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369" name="Group 49"/>
          <p:cNvGraphicFramePr>
            <a:graphicFrameLocks noGrp="1"/>
          </p:cNvGraphicFramePr>
          <p:nvPr/>
        </p:nvGraphicFramePr>
        <p:xfrm>
          <a:off x="533400" y="1095375"/>
          <a:ext cx="8229600" cy="5612132"/>
        </p:xfrm>
        <a:graphic>
          <a:graphicData uri="http://schemas.openxmlformats.org/drawingml/2006/table">
            <a:tbl>
              <a:tblPr/>
              <a:tblGrid>
                <a:gridCol w="1863725"/>
                <a:gridCol w="6365875"/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印尼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早餐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以飯食為主（飯糰），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炒麵（河粉）、土司、三明治，（不愛稀飯）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晚餐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傳統中國菜，重米飯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蛋糕、甜食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飲料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咖啡、可樂、汽水、紅茶配白糖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、印尼本地人不吃豬肉。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、喜歡辣。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8368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392" name="Group 48"/>
          <p:cNvGraphicFramePr>
            <a:graphicFrameLocks noGrp="1"/>
          </p:cNvGraphicFramePr>
          <p:nvPr/>
        </p:nvGraphicFramePr>
        <p:xfrm>
          <a:off x="533400" y="1131888"/>
          <a:ext cx="8229600" cy="5347399"/>
        </p:xfrm>
        <a:graphic>
          <a:graphicData uri="http://schemas.openxmlformats.org/drawingml/2006/table">
            <a:tbl>
              <a:tblPr/>
              <a:tblGrid>
                <a:gridCol w="1474788"/>
                <a:gridCol w="6754812"/>
              </a:tblGrid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菲律賓（華語聖徒）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燒餅、油條、小籠包、蛋餅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晚餐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傳統中國菜（臺、粵、江浙菜）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青年人喜西式速食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水果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飲料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豆漿、美祿、阿華田、咖啡、果汁、牛奶、每餐務必準備冰水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9393" name="Rectangle 4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zh-TW" altLang="en-US">
                <a:solidFill>
                  <a:srgbClr val="FFFF00"/>
                </a:solidFill>
                <a:ea typeface="微軟正黑體" pitchFamily="34" charset="-120"/>
              </a:rPr>
              <a:t>海外聖徒參考食譜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壹    接待應有的認識：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81534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一   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『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待客要熱切，要追尋機會（羅十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二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13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）。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』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接待不僅是提供外面的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膳宿，更要學習用愛來接待，學習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供應生命、供應靈。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82296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二    接待需家庭中的每一成員都參與，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並維持家中熱誠、歡愉的氣氛。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1143000" y="9144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rPr>
              <a:t>希伯來書十三章二節</a:t>
            </a:r>
          </a:p>
        </p:txBody>
      </p:sp>
      <p:sp>
        <p:nvSpPr>
          <p:cNvPr id="570372" name="WordArt 4"/>
          <p:cNvSpPr>
            <a:spLocks noChangeArrowheads="1" noChangeShapeType="1" noTextEdit="1"/>
          </p:cNvSpPr>
          <p:nvPr/>
        </p:nvSpPr>
        <p:spPr bwMode="auto">
          <a:xfrm>
            <a:off x="1143000" y="2133600"/>
            <a:ext cx="7239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/>
                <a:ea typeface="微軟正黑體"/>
              </a:rPr>
              <a:t>不可忘記用愛接待客旅，</a:t>
            </a:r>
          </a:p>
          <a:p>
            <a:pPr algn="ctr"/>
            <a:r>
              <a:rPr lang="zh-TW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/>
                <a:ea typeface="微軟正黑體"/>
              </a:rPr>
              <a:t>因為有人藉此</a:t>
            </a:r>
          </a:p>
          <a:p>
            <a:pPr algn="ctr"/>
            <a:r>
              <a:rPr lang="zh-TW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/>
                <a:ea typeface="微軟正黑體"/>
              </a:rPr>
              <a:t>不知不覺的款待了天使。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0529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kern="1200" dirty="0" smtClean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rPr>
              <a:t>約翰三書</a:t>
            </a:r>
            <a:r>
              <a:rPr lang="en-US" altLang="zh-TW" sz="4400" kern="1200" dirty="0" smtClean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rPr>
              <a:t>6</a:t>
            </a:r>
            <a:r>
              <a:rPr lang="zh-TW" altLang="en-US" sz="4400" kern="1200" dirty="0" smtClean="0">
                <a:solidFill>
                  <a:srgbClr val="FFFF00"/>
                </a:solidFill>
                <a:latin typeface="Times New Roman" pitchFamily="18" charset="0"/>
                <a:ea typeface="微軟正黑體" pitchFamily="34" charset="-120"/>
              </a:rPr>
              <a:t>節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親愛的，凡你向作客旅之弟兄所行的，都是忠信的；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他們在召會面前見證了你的愛；你照著與神相配的，送他們往前行，就作得好。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9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80010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>
              <a:spcBef>
                <a:spcPct val="15000"/>
              </a:spcBef>
            </a:pP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    1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接待之前要多和家人交通、禱告，</a:t>
            </a:r>
          </a:p>
          <a:p>
            <a:pPr eaLnBrk="0"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領會我們所接待的是貴客、是召會</a:t>
            </a:r>
          </a:p>
          <a:p>
            <a:pPr eaLnBrk="0"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中的使者。</a:t>
            </a:r>
          </a:p>
          <a:p>
            <a:pPr eaLnBrk="0">
              <a:spcBef>
                <a:spcPct val="15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2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在得知接待名單後，全家人就應多</a:t>
            </a:r>
          </a:p>
          <a:p>
            <a:pPr eaLnBrk="0">
              <a:spcBef>
                <a:spcPct val="15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禱告，一同歡樂豫備，並避免彼此</a:t>
            </a:r>
          </a:p>
          <a:p>
            <a:pPr eaLnBrk="0">
              <a:spcBef>
                <a:spcPct val="15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的定罪、責罵。</a:t>
            </a:r>
          </a:p>
          <a:p>
            <a:pPr eaLnBrk="0">
              <a:spcBef>
                <a:spcPct val="15000"/>
              </a:spcBef>
              <a:buClr>
                <a:srgbClr val="F7A231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3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兒女的笑容和問安是客人的大喜樂</a:t>
            </a:r>
          </a:p>
          <a:p>
            <a:pPr eaLnBrk="0">
              <a:spcBef>
                <a:spcPct val="15000"/>
              </a:spcBef>
              <a:buClr>
                <a:srgbClr val="F7A231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。要教導兒女向客人問安及服事。</a:t>
            </a:r>
          </a:p>
        </p:txBody>
      </p:sp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670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壹    接待應有的認識：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2296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zh-TW" altLang="en-US" sz="3600">
                <a:solidFill>
                  <a:schemeClr val="bg1"/>
                </a:solidFill>
                <a:latin typeface="新細明體" pitchFamily="18" charset="-120"/>
              </a:rPr>
              <a:t>一     家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庭擺設應合乎聖徒體統，以散發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500">
                <a:solidFill>
                  <a:schemeClr val="bg1"/>
                </a:solidFill>
                <a:latin typeface="新細明體" pitchFamily="18" charset="-120"/>
              </a:rPr>
              <a:t>       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基督馨香之氣。例如：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</a:t>
            </a: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1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懸掛福音月曆、屬靈佳句及陳列屬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靈書報等。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500">
                <a:solidFill>
                  <a:schemeClr val="bg1"/>
                </a:solidFill>
                <a:latin typeface="新細明體" pitchFamily="18" charset="-120"/>
              </a:rPr>
              <a:t>     </a:t>
            </a:r>
            <a:r>
              <a:rPr lang="en-US" altLang="zh-TW" sz="3500">
                <a:solidFill>
                  <a:schemeClr val="bg1"/>
                </a:solidFill>
                <a:latin typeface="新細明體" pitchFamily="18" charset="-120"/>
              </a:rPr>
              <a:t>2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至於擺設酒櫃、酒瓶，張貼影視明</a:t>
            </a:r>
          </a:p>
          <a:p>
            <a:pPr eaLnBrk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星、球員之海報等皆不適宜。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DSC003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2405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福音月曆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0" name="Picture 2" descr="DSC00334-1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7863"/>
            <a:ext cx="5834063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屬靈佳句</a:t>
            </a: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60" name="Picture 8" descr="DSC0033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1845" r="693" b="12918"/>
          <a:stretch>
            <a:fillRect/>
          </a:stretch>
        </p:blipFill>
        <p:spPr bwMode="auto">
          <a:xfrm>
            <a:off x="2667000" y="1944688"/>
            <a:ext cx="5819775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962025" y="14478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 u="sng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</a:rPr>
              <a:t>屬靈書報</a:t>
            </a:r>
          </a:p>
        </p:txBody>
      </p:sp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2296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zh-TW" sz="3600">
                <a:solidFill>
                  <a:schemeClr val="bg1"/>
                </a:solidFill>
                <a:latin typeface="新細明體" pitchFamily="18" charset="-120"/>
              </a:rPr>
              <a:t>     3  </a:t>
            </a: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家中寵物請關好，若不知接待聖徒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的喜好，請勿放出，並應消除寵物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的味道。</a:t>
            </a:r>
          </a:p>
          <a:p>
            <a:pPr eaLnBrk="0">
              <a:spcBef>
                <a:spcPct val="15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二     注意環境的整潔：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臥室最好備有乾淨之床單、被單、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枕套、拖鞋等；浴室應備有盥洗用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品，尤其浴廁更要保持乾燥、通風</a:t>
            </a:r>
          </a:p>
          <a:p>
            <a:pPr>
              <a:spcBef>
                <a:spcPct val="15000"/>
              </a:spcBef>
            </a:pPr>
            <a:r>
              <a:rPr lang="zh-TW" altLang="en-US" sz="3600">
                <a:solidFill>
                  <a:schemeClr val="bg1"/>
                </a:solidFill>
                <a:latin typeface="新細明體" pitchFamily="18" charset="-120"/>
              </a:rPr>
              <a:t>         、清潔，不宜有異味。</a:t>
            </a:r>
          </a:p>
        </p:txBody>
      </p:sp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609600" y="547688"/>
            <a:ext cx="731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貳    擺設與整潔原則：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13118</TotalTime>
  <Words>1573</Words>
  <Application>Microsoft Office PowerPoint</Application>
  <PresentationFormat>如螢幕大小 (4:3)</PresentationFormat>
  <Paragraphs>257</Paragraphs>
  <Slides>31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Arial</vt:lpstr>
      <vt:lpstr>新細明體</vt:lpstr>
      <vt:lpstr>微軟正黑體</vt:lpstr>
      <vt:lpstr>標楷體</vt:lpstr>
      <vt:lpstr>Times New Roman</vt:lpstr>
      <vt:lpstr>Wingdings</vt:lpstr>
      <vt:lpstr>з_x0005_</vt:lpstr>
      <vt:lpstr>文鼎中明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海外聖徒參考食譜</vt:lpstr>
      <vt:lpstr>海外聖徒參考食譜</vt:lpstr>
      <vt:lpstr>海外聖徒參考食譜</vt:lpstr>
      <vt:lpstr>海外聖徒參考食譜</vt:lpstr>
      <vt:lpstr>海外聖徒參考食譜</vt:lpstr>
      <vt:lpstr>海外聖徒參考食譜</vt:lpstr>
      <vt:lpstr>海外聖徒參考食譜</vt:lpstr>
      <vt:lpstr>海外聖徒參考食譜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denisewangyu</dc:creator>
  <cp:lastModifiedBy>王瑀</cp:lastModifiedBy>
  <cp:revision>154</cp:revision>
  <cp:lastPrinted>1601-01-01T00:00:00Z</cp:lastPrinted>
  <dcterms:created xsi:type="dcterms:W3CDTF">1601-01-01T00:00:00Z</dcterms:created>
  <dcterms:modified xsi:type="dcterms:W3CDTF">2015-01-09T14:36:21Z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